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705" r:id="rId2"/>
    <p:sldMasterId id="2147483723" r:id="rId3"/>
    <p:sldMasterId id="2147483759" r:id="rId4"/>
  </p:sldMasterIdLst>
  <p:notesMasterIdLst>
    <p:notesMasterId r:id="rId14"/>
  </p:notesMasterIdLst>
  <p:sldIdLst>
    <p:sldId id="257" r:id="rId5"/>
    <p:sldId id="258" r:id="rId6"/>
    <p:sldId id="277" r:id="rId7"/>
    <p:sldId id="278" r:id="rId8"/>
    <p:sldId id="279" r:id="rId9"/>
    <p:sldId id="280" r:id="rId10"/>
    <p:sldId id="289" r:id="rId11"/>
    <p:sldId id="290" r:id="rId12"/>
    <p:sldId id="27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Matter" id="{15202A74-163D-4B71-BBA8-E2FCD164262F}">
          <p14:sldIdLst>
            <p14:sldId id="257"/>
            <p14:sldId id="258"/>
            <p14:sldId id="277"/>
            <p14:sldId id="278"/>
            <p14:sldId id="279"/>
            <p14:sldId id="280"/>
            <p14:sldId id="289"/>
            <p14:sldId id="290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2865" autoAdjust="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166"/>
    </p:cViewPr>
  </p:sorterViewPr>
  <p:notesViewPr>
    <p:cSldViewPr snapToGrid="0">
      <p:cViewPr varScale="1">
        <p:scale>
          <a:sx n="65" d="100"/>
          <a:sy n="65" d="100"/>
        </p:scale>
        <p:origin x="2796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775AAE-0936-40B9-ACF9-A981EEF95D23}" type="datetimeFigureOut">
              <a:rPr lang="en-US" smtClean="0"/>
              <a:t>1/11/2022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1F30-39B2-4CE2-8EF3-91F317956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42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Slide Image Placeholder 6"/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854613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1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34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60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825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09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8513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8941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55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68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46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43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50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3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05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32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1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6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11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342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86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08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62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59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88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2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99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8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9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4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37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33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06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60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52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0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64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90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5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935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926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45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24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4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94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650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07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D6E9DEC-419B-4CC5-A080-3B06BD5A8291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661762"/>
      </p:ext>
    </p:extLst>
  </p:cSld>
  <p:clrMapOvr>
    <a:masterClrMapping/>
  </p:clrMapOvr>
  <p:hf sldNum="0"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205002"/>
      </p:ext>
    </p:extLst>
  </p:cSld>
  <p:clrMapOvr>
    <a:masterClrMapping/>
  </p:clrMapOvr>
  <p:hf sldNum="0"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396827"/>
      </p:ext>
    </p:extLst>
  </p:cSld>
  <p:clrMapOvr>
    <a:masterClrMapping/>
  </p:clrMapOvr>
  <p:hf sldNum="0"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108651"/>
      </p:ext>
    </p:extLst>
  </p:cSld>
  <p:clrMapOvr>
    <a:masterClrMapping/>
  </p:clrMapOvr>
  <p:hf sldNum="0"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12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77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3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61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2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97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1/11/2022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7333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7" Type="http://schemas.openxmlformats.org/officeDocument/2006/relationships/image" Target="../media/image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Whose Team Are You On?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050" dirty="0">
                <a:ea typeface="+mn-lt"/>
                <a:cs typeface="+mn-lt"/>
              </a:rPr>
              <a:t>DSC 680 Applied Data Science</a:t>
            </a:r>
            <a:endParaRPr lang="en-US" sz="1050" dirty="0"/>
          </a:p>
          <a:p>
            <a:r>
              <a:rPr lang="en-US" sz="1050" dirty="0">
                <a:ea typeface="+mn-lt"/>
                <a:cs typeface="+mn-lt"/>
              </a:rPr>
              <a:t>Project 1</a:t>
            </a:r>
            <a:br>
              <a:rPr lang="en-US" sz="1050" dirty="0">
                <a:ea typeface="+mn-lt"/>
                <a:cs typeface="+mn-lt"/>
              </a:rPr>
            </a:br>
            <a:br>
              <a:rPr lang="en-US" sz="1050" dirty="0">
                <a:ea typeface="+mn-lt"/>
                <a:cs typeface="+mn-lt"/>
              </a:rPr>
            </a:br>
            <a:r>
              <a:rPr lang="en-US" sz="1050" dirty="0">
                <a:ea typeface="+mn-lt"/>
                <a:cs typeface="+mn-lt"/>
              </a:rPr>
              <a:t>Michael Loos</a:t>
            </a:r>
          </a:p>
          <a:p>
            <a:endParaRPr lang="en-US" sz="105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8EDBFAB-CEF7-4AA6-BCD7-A6529F8FCF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82001" y="606883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291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502">
        <p:fade/>
      </p:transition>
    </mc:Choice>
    <mc:Fallback>
      <p:transition spd="med" advTm="125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  <a:p>
            <a:r>
              <a:rPr lang="en-US" dirty="0"/>
              <a:t>Proposal</a:t>
            </a:r>
          </a:p>
          <a:p>
            <a:r>
              <a:rPr lang="en-US" dirty="0"/>
              <a:t>Data</a:t>
            </a:r>
          </a:p>
          <a:p>
            <a:r>
              <a:rPr lang="en-US" dirty="0"/>
              <a:t>Methods</a:t>
            </a:r>
          </a:p>
          <a:p>
            <a:r>
              <a:rPr lang="en-US" dirty="0"/>
              <a:t>Analysis</a:t>
            </a:r>
          </a:p>
          <a:p>
            <a:r>
              <a:rPr lang="en-US" dirty="0"/>
              <a:t>Conclusion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0A48925-D003-422D-BCA3-9724C682A0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65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6496">
        <p:fade/>
      </p:transition>
    </mc:Choice>
    <mc:Fallback>
      <p:transition spd="med" advTm="164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Media outlets often publish stories with photos, especially sporting events</a:t>
            </a:r>
          </a:p>
          <a:p>
            <a:r>
              <a:rPr lang="en-US" dirty="0">
                <a:ea typeface="+mn-lt"/>
                <a:cs typeface="+mn-lt"/>
              </a:rPr>
              <a:t>National or regional outlets could be covering many games</a:t>
            </a:r>
          </a:p>
          <a:p>
            <a:r>
              <a:rPr lang="en-US" dirty="0">
                <a:ea typeface="+mn-lt"/>
                <a:cs typeface="+mn-lt"/>
              </a:rPr>
              <a:t>Photos need to be paired with stories, teams, etc.</a:t>
            </a:r>
            <a:endParaRPr lang="en-US" dirty="0"/>
          </a:p>
          <a:p>
            <a:r>
              <a:rPr lang="en-US" dirty="0"/>
              <a:t>Is there a way to automate this process?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09B04FE-B8F6-47C4-A330-008BF5E3AB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801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47192">
        <p:fade/>
      </p:transition>
    </mc:Choice>
    <mc:Fallback>
      <p:transition spd="med" advTm="4719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Convolutional neural networks, or convnets, are nearly universally used for computer vision applications</a:t>
            </a:r>
          </a:p>
          <a:p>
            <a:r>
              <a:rPr lang="en-US" dirty="0"/>
              <a:t>Use a convolutional neural network to classify images of Big Ten teams</a:t>
            </a:r>
          </a:p>
          <a:p>
            <a:r>
              <a:rPr lang="en-US" dirty="0"/>
              <a:t>The model would reduce manual work to sort images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CA3CA67-A601-46E1-85BE-29C2A20FA6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16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3121">
        <p:fade/>
      </p:transition>
    </mc:Choice>
    <mc:Fallback>
      <p:transition spd="med" advTm="331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373066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Source: Google Images</a:t>
            </a:r>
          </a:p>
          <a:p>
            <a:r>
              <a:rPr lang="en-US" dirty="0"/>
              <a:t>Selenium Web Driver</a:t>
            </a:r>
          </a:p>
          <a:p>
            <a:r>
              <a:rPr lang="en-US" dirty="0"/>
              <a:t>Obtained ~500 photos for each team</a:t>
            </a:r>
          </a:p>
          <a:p>
            <a:pPr lvl="1"/>
            <a:r>
              <a:rPr lang="en-US" dirty="0"/>
              <a:t>Split into training (60%), validation (20%), and test (20%) sets</a:t>
            </a:r>
          </a:p>
          <a:p>
            <a:r>
              <a:rPr lang="en-US" dirty="0"/>
              <a:t>Teams:</a:t>
            </a:r>
          </a:p>
          <a:p>
            <a:pPr lvl="1"/>
            <a:r>
              <a:rPr lang="en-US" sz="1000" dirty="0"/>
              <a:t>Illinois Fighting Illini</a:t>
            </a:r>
          </a:p>
          <a:p>
            <a:pPr lvl="1"/>
            <a:r>
              <a:rPr lang="en-US" sz="1000" dirty="0"/>
              <a:t>Indiana Hoosiers</a:t>
            </a:r>
          </a:p>
          <a:p>
            <a:pPr lvl="1"/>
            <a:r>
              <a:rPr lang="en-US" sz="1000" dirty="0"/>
              <a:t>Iowa Hawkeye</a:t>
            </a:r>
          </a:p>
          <a:p>
            <a:pPr lvl="1"/>
            <a:r>
              <a:rPr lang="en-US" sz="1000" dirty="0"/>
              <a:t>Maryland Terrapins</a:t>
            </a:r>
          </a:p>
          <a:p>
            <a:pPr lvl="1"/>
            <a:r>
              <a:rPr lang="en-US" sz="1000" dirty="0"/>
              <a:t>Michigan Wolverines</a:t>
            </a:r>
          </a:p>
          <a:p>
            <a:pPr lvl="1"/>
            <a:r>
              <a:rPr lang="en-US" sz="1000" dirty="0"/>
              <a:t>Michigan State Spartans</a:t>
            </a:r>
          </a:p>
          <a:p>
            <a:pPr lvl="1"/>
            <a:r>
              <a:rPr lang="en-US" sz="1000" dirty="0"/>
              <a:t>Minnesota Gophers,</a:t>
            </a:r>
          </a:p>
          <a:p>
            <a:pPr lvl="1"/>
            <a:r>
              <a:rPr lang="en-US" sz="1000" dirty="0"/>
              <a:t>Nebraska Cornhuskers</a:t>
            </a:r>
          </a:p>
          <a:p>
            <a:pPr lvl="1"/>
            <a:r>
              <a:rPr lang="en-US" sz="1000" dirty="0"/>
              <a:t>Northwestern Wildcats</a:t>
            </a:r>
          </a:p>
          <a:p>
            <a:pPr lvl="1"/>
            <a:r>
              <a:rPr lang="en-US" sz="1000" dirty="0"/>
              <a:t>Ohio State Buckeyes</a:t>
            </a:r>
          </a:p>
          <a:p>
            <a:pPr lvl="1"/>
            <a:r>
              <a:rPr lang="en-US" sz="1000" dirty="0"/>
              <a:t>Penn State Nittany Lions</a:t>
            </a:r>
          </a:p>
          <a:p>
            <a:pPr lvl="1"/>
            <a:r>
              <a:rPr lang="en-US" sz="1000" dirty="0"/>
              <a:t>Purdue Boilermakers</a:t>
            </a:r>
          </a:p>
          <a:p>
            <a:pPr lvl="1"/>
            <a:r>
              <a:rPr lang="en-US" sz="1000" dirty="0"/>
              <a:t>Rutgers Scarlet Knights</a:t>
            </a:r>
          </a:p>
          <a:p>
            <a:pPr lvl="1"/>
            <a:r>
              <a:rPr lang="en-US" sz="1000" dirty="0"/>
              <a:t>Wisconsin Badgers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C748804-B360-46FA-8BDF-2FFEF0D587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197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8818">
        <p:fade/>
      </p:transition>
    </mc:Choice>
    <mc:Fallback>
      <p:transition spd="med" advTm="1088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Python was used to create and train the convnet</a:t>
            </a:r>
          </a:p>
          <a:p>
            <a:r>
              <a:rPr lang="en-US" dirty="0"/>
              <a:t>Model</a:t>
            </a:r>
          </a:p>
          <a:p>
            <a:pPr lvl="1"/>
            <a:r>
              <a:rPr lang="en-US" dirty="0"/>
              <a:t>Four stages of 2D convolution layers paired with </a:t>
            </a:r>
            <a:r>
              <a:rPr lang="en-US" dirty="0" err="1"/>
              <a:t>MaxPooling</a:t>
            </a:r>
            <a:r>
              <a:rPr lang="en-US" dirty="0"/>
              <a:t> layers</a:t>
            </a:r>
          </a:p>
          <a:p>
            <a:pPr lvl="2"/>
            <a:r>
              <a:rPr lang="en-US" dirty="0" err="1"/>
              <a:t>Relu</a:t>
            </a:r>
            <a:r>
              <a:rPr lang="en-US" dirty="0"/>
              <a:t> activation</a:t>
            </a:r>
          </a:p>
          <a:p>
            <a:pPr lvl="1"/>
            <a:r>
              <a:rPr lang="en-US" dirty="0"/>
              <a:t>Flatten layer</a:t>
            </a:r>
          </a:p>
          <a:p>
            <a:pPr lvl="1"/>
            <a:r>
              <a:rPr lang="en-US" dirty="0"/>
              <a:t>Two Dense layers</a:t>
            </a:r>
          </a:p>
          <a:p>
            <a:pPr lvl="2"/>
            <a:r>
              <a:rPr lang="en-US" dirty="0" err="1"/>
              <a:t>Softmax</a:t>
            </a:r>
            <a:r>
              <a:rPr lang="en-US" dirty="0"/>
              <a:t> activation</a:t>
            </a:r>
          </a:p>
          <a:p>
            <a:pPr lvl="2"/>
            <a:r>
              <a:rPr lang="en-US" dirty="0"/>
              <a:t>14 outputs, one for each team</a:t>
            </a:r>
          </a:p>
          <a:p>
            <a:r>
              <a:rPr lang="en-US" dirty="0"/>
              <a:t>Generators were used to input images into the model</a:t>
            </a:r>
          </a:p>
          <a:p>
            <a:pPr lvl="1"/>
            <a:r>
              <a:rPr lang="en-US" dirty="0"/>
              <a:t>Images were augmented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148A68E-8C89-4025-8BB3-1AC027795C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8359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58806">
        <p:fade/>
      </p:transition>
    </mc:Choice>
    <mc:Fallback>
      <p:transition spd="med" advTm="5880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mute="1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Initial training done with 80 epochs and 200 steps per epoch</a:t>
            </a:r>
          </a:p>
          <a:p>
            <a:pPr lvl="1"/>
            <a:r>
              <a:rPr lang="en-US" dirty="0"/>
              <a:t>70% accuracy on training dataset </a:t>
            </a:r>
          </a:p>
          <a:p>
            <a:pPr lvl="1"/>
            <a:r>
              <a:rPr lang="en-US" dirty="0"/>
              <a:t>67% accuracy on validation dataset </a:t>
            </a:r>
          </a:p>
          <a:p>
            <a:r>
              <a:rPr lang="en-US" dirty="0"/>
              <a:t>Model was retrained with 60 epochs</a:t>
            </a:r>
          </a:p>
          <a:p>
            <a:pPr lvl="1"/>
            <a:r>
              <a:rPr lang="en-US" dirty="0"/>
              <a:t>66% accuracy on training dataset </a:t>
            </a:r>
          </a:p>
          <a:p>
            <a:pPr lvl="1"/>
            <a:r>
              <a:rPr lang="en-US" dirty="0"/>
              <a:t>64% accuracy on validation dataset </a:t>
            </a:r>
          </a:p>
          <a:p>
            <a:endParaRPr lang="en-US" dirty="0"/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66F8AAC7-1D55-4B72-A307-677DB7B8F5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4060" y="1950622"/>
            <a:ext cx="3426460" cy="2315845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4AF3D7DF-D8C4-4244-83E8-14013632EBC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84060" y="4350166"/>
            <a:ext cx="3426460" cy="240852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3FD4279-F349-4DB6-9767-E5174775EB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5212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9646">
        <p:fade/>
      </p:transition>
    </mc:Choice>
    <mc:Fallback>
      <p:transition spd="med" advTm="396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Evaluation</a:t>
            </a:r>
          </a:p>
          <a:p>
            <a:pPr lvl="1"/>
            <a:r>
              <a:rPr lang="en-US" dirty="0"/>
              <a:t>63% accuracy on test data set</a:t>
            </a:r>
          </a:p>
          <a:p>
            <a:pPr lvl="1"/>
            <a:r>
              <a:rPr lang="en-US" dirty="0"/>
              <a:t>Accuracy varied by team</a:t>
            </a:r>
          </a:p>
          <a:p>
            <a:pPr lvl="1"/>
            <a:r>
              <a:rPr lang="en-US" dirty="0"/>
              <a:t>Model struggled with teams whose primary color is red</a:t>
            </a:r>
          </a:p>
          <a:p>
            <a:endParaRPr lang="en-US" dirty="0"/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A4F4C47A-C25C-4F5E-93BC-9B1A0C06ED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51922" y="2003513"/>
            <a:ext cx="4257675" cy="253365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802DE5CB-2122-4B72-8079-3805E0837E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06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74592">
        <p:fade/>
      </p:transition>
    </mc:Choice>
    <mc:Fallback>
      <p:transition spd="med" advTm="7459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10322072" cy="39100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Model was able to classify images at a rate nine times greater than random guess</a:t>
            </a:r>
          </a:p>
          <a:p>
            <a:r>
              <a:rPr lang="en-US" dirty="0"/>
              <a:t>Uses</a:t>
            </a:r>
          </a:p>
          <a:p>
            <a:pPr lvl="1"/>
            <a:r>
              <a:rPr lang="en-US" dirty="0"/>
              <a:t>Classifying images at large scale</a:t>
            </a:r>
          </a:p>
          <a:p>
            <a:pPr lvl="1"/>
            <a:r>
              <a:rPr lang="en-US" dirty="0"/>
              <a:t>Retrain model using wider range of teams</a:t>
            </a:r>
          </a:p>
          <a:p>
            <a:r>
              <a:rPr lang="en-US" dirty="0"/>
              <a:t>Implementation</a:t>
            </a:r>
          </a:p>
          <a:p>
            <a:pPr lvl="1"/>
            <a:r>
              <a:rPr lang="en-US" dirty="0"/>
              <a:t>Set up model to process and classify images received at specific location</a:t>
            </a:r>
          </a:p>
          <a:p>
            <a:r>
              <a:rPr lang="en-US" dirty="0"/>
              <a:t>Ethical issues</a:t>
            </a:r>
          </a:p>
          <a:p>
            <a:pPr lvl="1"/>
            <a:r>
              <a:rPr lang="en-US" dirty="0"/>
              <a:t>Data scraping</a:t>
            </a:r>
          </a:p>
          <a:p>
            <a:pPr lvl="1"/>
            <a:r>
              <a:rPr lang="en-US" dirty="0"/>
              <a:t>Image ownership</a:t>
            </a:r>
          </a:p>
          <a:p>
            <a:pPr lvl="1"/>
            <a:r>
              <a:rPr lang="en-US" dirty="0"/>
              <a:t>Name, Image, and Likeness (NIL)</a:t>
            </a:r>
          </a:p>
          <a:p>
            <a:pPr lvl="1"/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048B2E7-6926-4CBB-A42A-078DBF3BC4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21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62061">
        <p:fade/>
      </p:transition>
    </mc:Choice>
    <mc:Fallback>
      <p:transition spd="med" advTm="1620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2_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3.xml><?xml version="1.0" encoding="utf-8"?>
<a:theme xmlns:a="http://schemas.openxmlformats.org/drawingml/2006/main" name="3_Berli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ppt/theme/theme4.xml><?xml version="1.0" encoding="utf-8"?>
<a:theme xmlns:a="http://schemas.openxmlformats.org/drawingml/2006/main" name="Quotab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</TotalTime>
  <Words>351</Words>
  <Application>Microsoft Office PowerPoint</Application>
  <PresentationFormat>Widescreen</PresentationFormat>
  <Paragraphs>83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Century Gothic</vt:lpstr>
      <vt:lpstr>Trebuchet MS</vt:lpstr>
      <vt:lpstr>Wingdings 2</vt:lpstr>
      <vt:lpstr>Berlin</vt:lpstr>
      <vt:lpstr>2_Berlin</vt:lpstr>
      <vt:lpstr>3_Berlin</vt:lpstr>
      <vt:lpstr>Quotable</vt:lpstr>
      <vt:lpstr>Whose Team Are You On?</vt:lpstr>
      <vt:lpstr>Agenda</vt:lpstr>
      <vt:lpstr>Background</vt:lpstr>
      <vt:lpstr>Proposal</vt:lpstr>
      <vt:lpstr>Data</vt:lpstr>
      <vt:lpstr>Methods</vt:lpstr>
      <vt:lpstr>Training</vt:lpstr>
      <vt:lpstr>Analysis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>Mickey Loos</dc:creator>
  <cp:lastModifiedBy>Mickey Loos</cp:lastModifiedBy>
  <cp:revision>327</cp:revision>
  <dcterms:created xsi:type="dcterms:W3CDTF">2021-05-17T02:32:12Z</dcterms:created>
  <dcterms:modified xsi:type="dcterms:W3CDTF">2022-01-12T05:59:30Z</dcterms:modified>
</cp:coreProperties>
</file>

<file path=docProps/thumbnail.jpeg>
</file>